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62" r:id="rId2"/>
    <p:sldId id="312" r:id="rId3"/>
    <p:sldId id="272" r:id="rId4"/>
    <p:sldId id="315" r:id="rId5"/>
    <p:sldId id="316" r:id="rId6"/>
    <p:sldId id="282" r:id="rId7"/>
    <p:sldId id="345" r:id="rId8"/>
    <p:sldId id="318" r:id="rId9"/>
    <p:sldId id="319" r:id="rId10"/>
    <p:sldId id="320" r:id="rId11"/>
    <p:sldId id="325" r:id="rId12"/>
    <p:sldId id="346" r:id="rId13"/>
    <p:sldId id="347" r:id="rId14"/>
    <p:sldId id="348" r:id="rId15"/>
    <p:sldId id="351" r:id="rId16"/>
    <p:sldId id="353" r:id="rId17"/>
    <p:sldId id="355" r:id="rId18"/>
    <p:sldId id="349" r:id="rId19"/>
  </p:sldIdLst>
  <p:sldSz cx="9144000" cy="6858000" type="screen4x3"/>
  <p:notesSz cx="6834188" cy="99790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84793" autoAdjust="0"/>
  </p:normalViewPr>
  <p:slideViewPr>
    <p:cSldViewPr>
      <p:cViewPr varScale="1">
        <p:scale>
          <a:sx n="42" d="100"/>
          <a:sy n="42" d="100"/>
        </p:scale>
        <p:origin x="-76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49" d="100"/>
          <a:sy n="49" d="100"/>
        </p:scale>
        <p:origin x="-2970" y="-90"/>
      </p:cViewPr>
      <p:guideLst>
        <p:guide orient="horz" pos="3142"/>
        <p:guide pos="215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61481" cy="498952"/>
          </a:xfrm>
          <a:prstGeom prst="rect">
            <a:avLst/>
          </a:prstGeom>
        </p:spPr>
        <p:txBody>
          <a:bodyPr vert="horz" lIns="92034" tIns="46017" rIns="92034" bIns="46017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71126" y="0"/>
            <a:ext cx="2961481" cy="498952"/>
          </a:xfrm>
          <a:prstGeom prst="rect">
            <a:avLst/>
          </a:prstGeom>
        </p:spPr>
        <p:txBody>
          <a:bodyPr vert="horz" lIns="92034" tIns="46017" rIns="92034" bIns="46017" rtlCol="0"/>
          <a:lstStyle>
            <a:lvl1pPr algn="r">
              <a:defRPr sz="1200"/>
            </a:lvl1pPr>
          </a:lstStyle>
          <a:p>
            <a:fld id="{FAA11ADD-77D3-4BDB-86A0-771939CB1441}" type="datetimeFigureOut">
              <a:rPr lang="en-IN" smtClean="0"/>
              <a:pPr/>
              <a:t>04-09-2018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78342"/>
            <a:ext cx="2961481" cy="498952"/>
          </a:xfrm>
          <a:prstGeom prst="rect">
            <a:avLst/>
          </a:prstGeom>
        </p:spPr>
        <p:txBody>
          <a:bodyPr vert="horz" lIns="92034" tIns="46017" rIns="92034" bIns="46017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71126" y="9478342"/>
            <a:ext cx="2961481" cy="498952"/>
          </a:xfrm>
          <a:prstGeom prst="rect">
            <a:avLst/>
          </a:prstGeom>
        </p:spPr>
        <p:txBody>
          <a:bodyPr vert="horz" lIns="92034" tIns="46017" rIns="92034" bIns="46017" rtlCol="0" anchor="b"/>
          <a:lstStyle>
            <a:lvl1pPr algn="r">
              <a:defRPr sz="1200"/>
            </a:lvl1pPr>
          </a:lstStyle>
          <a:p>
            <a:fld id="{C4E77F73-3C9D-4986-9356-152B9E2ABD40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1388698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61481" cy="498952"/>
          </a:xfrm>
          <a:prstGeom prst="rect">
            <a:avLst/>
          </a:prstGeom>
        </p:spPr>
        <p:txBody>
          <a:bodyPr vert="horz" lIns="92034" tIns="46017" rIns="92034" bIns="4601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71126" y="0"/>
            <a:ext cx="2961481" cy="498952"/>
          </a:xfrm>
          <a:prstGeom prst="rect">
            <a:avLst/>
          </a:prstGeom>
        </p:spPr>
        <p:txBody>
          <a:bodyPr vert="horz" lIns="92034" tIns="46017" rIns="92034" bIns="46017" rtlCol="0"/>
          <a:lstStyle>
            <a:lvl1pPr algn="r">
              <a:defRPr sz="1200"/>
            </a:lvl1pPr>
          </a:lstStyle>
          <a:p>
            <a:fld id="{E71304C3-52DC-45BA-83D2-564BD5D93B30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9300"/>
            <a:ext cx="4986338" cy="3740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34" tIns="46017" rIns="92034" bIns="4601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3420" y="4740038"/>
            <a:ext cx="5467350" cy="4490561"/>
          </a:xfrm>
          <a:prstGeom prst="rect">
            <a:avLst/>
          </a:prstGeom>
        </p:spPr>
        <p:txBody>
          <a:bodyPr vert="horz" lIns="92034" tIns="46017" rIns="92034" bIns="4601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78342"/>
            <a:ext cx="2961481" cy="498952"/>
          </a:xfrm>
          <a:prstGeom prst="rect">
            <a:avLst/>
          </a:prstGeom>
        </p:spPr>
        <p:txBody>
          <a:bodyPr vert="horz" lIns="92034" tIns="46017" rIns="92034" bIns="4601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71126" y="9478342"/>
            <a:ext cx="2961481" cy="498952"/>
          </a:xfrm>
          <a:prstGeom prst="rect">
            <a:avLst/>
          </a:prstGeom>
        </p:spPr>
        <p:txBody>
          <a:bodyPr vert="horz" lIns="92034" tIns="46017" rIns="92034" bIns="46017" rtlCol="0" anchor="b"/>
          <a:lstStyle>
            <a:lvl1pPr algn="r">
              <a:defRPr sz="1200"/>
            </a:lvl1pPr>
          </a:lstStyle>
          <a:p>
            <a:fld id="{C156F7B1-E802-4933-B2D3-28E7712B19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1958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IN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7779" indent="-287607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50430" indent="-230086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10601" indent="-230086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70773" indent="-230086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30945" indent="-2300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91117" indent="-2300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51289" indent="-2300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11460" indent="-2300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899F54F-E161-438F-ACAD-08572C0AA947}" type="slidenum">
              <a:rPr lang="en-IN" smtClean="0"/>
              <a:pPr eaLnBrk="1" hangingPunct="1"/>
              <a:t>2</a:t>
            </a:fld>
            <a:endParaRPr lang="en-I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7779" indent="-287607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50430" indent="-230086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10601" indent="-230086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70773" indent="-230086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30945" indent="-2300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91117" indent="-2300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51289" indent="-2300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11460" indent="-2300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E3680FC-6ED5-4CA4-95F7-AFCACD4D92E0}" type="slidenum">
              <a:rPr lang="en-US" smtClean="0"/>
              <a:pPr eaLnBrk="1" hangingPunct="1"/>
              <a:t>5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203F8AC-6B74-47A7-AD18-AC0BFB795395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56F7B1-E802-4933-B2D3-28E7712B192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1436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ohfw.nic.in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395288" y="836613"/>
            <a:ext cx="8132762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IN" sz="4000" b="1" dirty="0">
                <a:solidFill>
                  <a:srgbClr val="35436A"/>
                </a:solidFill>
                <a:latin typeface="Elephant" pitchFamily="18" charset="0"/>
                <a:cs typeface="Times New Roman" pitchFamily="18" charset="0"/>
              </a:rPr>
              <a:t>N</a:t>
            </a:r>
            <a:r>
              <a:rPr lang="en-IN" sz="4000" dirty="0">
                <a:solidFill>
                  <a:schemeClr val="tx2"/>
                </a:solidFill>
                <a:latin typeface="Elephant" pitchFamily="18" charset="0"/>
              </a:rPr>
              <a:t>ational</a:t>
            </a:r>
          </a:p>
          <a:p>
            <a:r>
              <a:rPr lang="en-IN" sz="4000" b="1" dirty="0">
                <a:solidFill>
                  <a:srgbClr val="35436A"/>
                </a:solidFill>
                <a:latin typeface="Elephant" pitchFamily="18" charset="0"/>
              </a:rPr>
              <a:t>P</a:t>
            </a:r>
            <a:r>
              <a:rPr lang="en-IN" sz="4000" dirty="0">
                <a:solidFill>
                  <a:schemeClr val="tx2"/>
                </a:solidFill>
                <a:latin typeface="Elephant" pitchFamily="18" charset="0"/>
              </a:rPr>
              <a:t>rogramme for</a:t>
            </a:r>
          </a:p>
          <a:p>
            <a:r>
              <a:rPr lang="en-IN" sz="4000" b="1" dirty="0">
                <a:solidFill>
                  <a:srgbClr val="35436A"/>
                </a:solidFill>
                <a:latin typeface="Elephant" pitchFamily="18" charset="0"/>
              </a:rPr>
              <a:t>P</a:t>
            </a:r>
            <a:r>
              <a:rPr lang="en-IN" sz="4000" dirty="0">
                <a:solidFill>
                  <a:schemeClr val="tx2"/>
                </a:solidFill>
                <a:latin typeface="Elephant" pitchFamily="18" charset="0"/>
              </a:rPr>
              <a:t>revention and</a:t>
            </a:r>
          </a:p>
          <a:p>
            <a:r>
              <a:rPr lang="en-IN" sz="4000" b="1" dirty="0">
                <a:solidFill>
                  <a:srgbClr val="35436A"/>
                </a:solidFill>
                <a:latin typeface="Elephant" pitchFamily="18" charset="0"/>
              </a:rPr>
              <a:t>C</a:t>
            </a:r>
            <a:r>
              <a:rPr lang="en-IN" sz="4000" dirty="0">
                <a:solidFill>
                  <a:schemeClr val="tx2"/>
                </a:solidFill>
                <a:latin typeface="Elephant" pitchFamily="18" charset="0"/>
              </a:rPr>
              <a:t>ontrol of</a:t>
            </a:r>
          </a:p>
          <a:p>
            <a:r>
              <a:rPr lang="en-IN" sz="4000" b="1" dirty="0">
                <a:solidFill>
                  <a:srgbClr val="35436A"/>
                </a:solidFill>
                <a:latin typeface="Elephant" pitchFamily="18" charset="0"/>
              </a:rPr>
              <a:t>D</a:t>
            </a:r>
            <a:r>
              <a:rPr lang="en-IN" sz="4000" dirty="0">
                <a:solidFill>
                  <a:schemeClr val="tx2"/>
                </a:solidFill>
                <a:latin typeface="Elephant" pitchFamily="18" charset="0"/>
              </a:rPr>
              <a:t>eafness</a:t>
            </a:r>
          </a:p>
          <a:p>
            <a:endParaRPr lang="en-IN" sz="3600" dirty="0">
              <a:solidFill>
                <a:schemeClr val="tx2"/>
              </a:solidFill>
              <a:latin typeface="Elephant" pitchFamily="18" charset="0"/>
            </a:endParaRPr>
          </a:p>
        </p:txBody>
      </p:sp>
      <p:pic>
        <p:nvPicPr>
          <p:cNvPr id="3" name="Picture 5" descr="G:\NPPCD lob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1268413"/>
            <a:ext cx="33115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en-IN" dirty="0" smtClean="0">
                <a:solidFill>
                  <a:srgbClr val="C00000"/>
                </a:solidFill>
              </a:rPr>
              <a:t>Activities under NPPCD-continue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8674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160597"/>
                </a:solidFill>
                <a:latin typeface="Arial Black" pitchFamily="34" charset="0"/>
              </a:rPr>
              <a:t> </a:t>
            </a:r>
            <a:r>
              <a:rPr lang="en-US" dirty="0">
                <a:solidFill>
                  <a:srgbClr val="160597"/>
                </a:solidFill>
                <a:latin typeface="Arial Black" pitchFamily="34" charset="0"/>
              </a:rPr>
              <a:t>Training of </a:t>
            </a:r>
            <a:r>
              <a:rPr lang="en-US" dirty="0" smtClean="0">
                <a:solidFill>
                  <a:srgbClr val="160597"/>
                </a:solidFill>
                <a:latin typeface="Arial Black" pitchFamily="34" charset="0"/>
              </a:rPr>
              <a:t>manpower</a:t>
            </a:r>
          </a:p>
          <a:p>
            <a:pPr marL="596900" indent="-514350" algn="just">
              <a:buNone/>
            </a:pPr>
            <a:r>
              <a:rPr lang="en-US" dirty="0">
                <a:solidFill>
                  <a:srgbClr val="160597"/>
                </a:solidFill>
              </a:rPr>
              <a:t>Level–1 Sensitization Training of ENT Surgeons / Audiologists  of  Medical Colleges (1 day)</a:t>
            </a:r>
          </a:p>
          <a:p>
            <a:pPr marL="596900" indent="-514350" algn="just">
              <a:buNone/>
            </a:pPr>
            <a:r>
              <a:rPr lang="en-US" dirty="0">
                <a:solidFill>
                  <a:srgbClr val="160597"/>
                </a:solidFill>
              </a:rPr>
              <a:t>Level–2 Skill based training of ENT Surgeons  &amp; Audiologists of District Hospital level </a:t>
            </a:r>
            <a:r>
              <a:rPr lang="en-US" dirty="0" smtClean="0">
                <a:solidFill>
                  <a:srgbClr val="160597"/>
                </a:solidFill>
              </a:rPr>
              <a:t>(3 </a:t>
            </a:r>
            <a:r>
              <a:rPr lang="en-US" dirty="0">
                <a:solidFill>
                  <a:srgbClr val="160597"/>
                </a:solidFill>
              </a:rPr>
              <a:t>days/2 days)</a:t>
            </a:r>
          </a:p>
          <a:p>
            <a:pPr marL="596900" indent="-514350" algn="just">
              <a:buNone/>
            </a:pPr>
            <a:r>
              <a:rPr lang="en-US" dirty="0">
                <a:solidFill>
                  <a:srgbClr val="160597"/>
                </a:solidFill>
              </a:rPr>
              <a:t>Level–3 Training of Obstetricians/Pediatricians of CHCs /District Hospitals (1 day)</a:t>
            </a:r>
          </a:p>
          <a:p>
            <a:pPr marL="596900" indent="-514350" algn="just">
              <a:buNone/>
            </a:pPr>
            <a:r>
              <a:rPr lang="en-US" dirty="0">
                <a:solidFill>
                  <a:srgbClr val="160597"/>
                </a:solidFill>
              </a:rPr>
              <a:t>Level–4 Training of Medical Officers of PHC &amp; CHC </a:t>
            </a:r>
            <a:r>
              <a:rPr lang="en-US" dirty="0" smtClean="0">
                <a:solidFill>
                  <a:srgbClr val="160597"/>
                </a:solidFill>
              </a:rPr>
              <a:t>(2 </a:t>
            </a:r>
            <a:r>
              <a:rPr lang="en-US" dirty="0">
                <a:solidFill>
                  <a:srgbClr val="160597"/>
                </a:solidFill>
              </a:rPr>
              <a:t>days)</a:t>
            </a:r>
          </a:p>
          <a:p>
            <a:pPr marL="596900" indent="-514350" algn="just">
              <a:buNone/>
            </a:pPr>
            <a:r>
              <a:rPr lang="en-US" dirty="0">
                <a:solidFill>
                  <a:srgbClr val="160597"/>
                </a:solidFill>
              </a:rPr>
              <a:t>Level–5 Training of </a:t>
            </a:r>
            <a:r>
              <a:rPr lang="en-US" dirty="0" smtClean="0">
                <a:solidFill>
                  <a:srgbClr val="160597"/>
                </a:solidFill>
              </a:rPr>
              <a:t>CDPO/MPW </a:t>
            </a:r>
            <a:r>
              <a:rPr lang="en-US" dirty="0">
                <a:solidFill>
                  <a:srgbClr val="160597"/>
                </a:solidFill>
              </a:rPr>
              <a:t>(1 day)</a:t>
            </a:r>
          </a:p>
          <a:p>
            <a:pPr marL="596900" indent="-514350" algn="just">
              <a:buNone/>
            </a:pPr>
            <a:r>
              <a:rPr lang="en-US" dirty="0">
                <a:solidFill>
                  <a:srgbClr val="160597"/>
                </a:solidFill>
              </a:rPr>
              <a:t>Level–6 Training of AWW/ASHA (1 </a:t>
            </a:r>
            <a:r>
              <a:rPr lang="en-US" dirty="0" smtClean="0">
                <a:solidFill>
                  <a:srgbClr val="160597"/>
                </a:solidFill>
              </a:rPr>
              <a:t>day)</a:t>
            </a:r>
            <a:endParaRPr lang="en-US" dirty="0">
              <a:solidFill>
                <a:srgbClr val="160597"/>
              </a:solidFill>
            </a:endParaRPr>
          </a:p>
          <a:p>
            <a:pPr marL="596900" indent="-514350" algn="just">
              <a:buNone/>
            </a:pPr>
            <a:r>
              <a:rPr lang="en-US" dirty="0">
                <a:solidFill>
                  <a:srgbClr val="160597"/>
                </a:solidFill>
              </a:rPr>
              <a:t>Level–7 Training of Teachers/Parents (1 day)</a:t>
            </a:r>
          </a:p>
        </p:txBody>
      </p:sp>
    </p:spTree>
    <p:extLst>
      <p:ext uri="{BB962C8B-B14F-4D97-AF65-F5344CB8AC3E}">
        <p14:creationId xmlns:p14="http://schemas.microsoft.com/office/powerpoint/2010/main" xmlns="" val="80725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>
                <a:solidFill>
                  <a:srgbClr val="C00000"/>
                </a:solidFill>
              </a:rPr>
              <a:t>Monitoring and supervision-continue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IN" sz="8300" dirty="0" smtClean="0"/>
              <a:t>NPPCD cell at central level.</a:t>
            </a:r>
          </a:p>
          <a:p>
            <a:pPr marL="0" indent="0">
              <a:buNone/>
            </a:pPr>
            <a:r>
              <a:rPr lang="en-IN" sz="8300" dirty="0" err="1" smtClean="0"/>
              <a:t>i</a:t>
            </a:r>
            <a:r>
              <a:rPr lang="en-IN" sz="8300" dirty="0" smtClean="0"/>
              <a:t>. National consultants         2(Monthly salary of </a:t>
            </a:r>
            <a:r>
              <a:rPr lang="en-IN" sz="8300" dirty="0" err="1" smtClean="0"/>
              <a:t>Rs</a:t>
            </a:r>
            <a:r>
              <a:rPr lang="en-IN" sz="8300" dirty="0" smtClean="0"/>
              <a:t>. 60000)</a:t>
            </a:r>
          </a:p>
          <a:p>
            <a:pPr marL="0" indent="0">
              <a:buNone/>
            </a:pPr>
            <a:r>
              <a:rPr lang="en-IN" sz="8300" dirty="0" smtClean="0"/>
              <a:t>ii Programme Assistant              1(Monthly salary of Rs.30000)</a:t>
            </a:r>
          </a:p>
          <a:p>
            <a:pPr marL="0" indent="0">
              <a:buNone/>
            </a:pPr>
            <a:r>
              <a:rPr lang="en-IN" sz="8300" dirty="0" smtClean="0"/>
              <a:t>Iii Data entry operator                1(Monthly salary of Rs.15000).</a:t>
            </a:r>
          </a:p>
          <a:p>
            <a:pPr marL="0" indent="0">
              <a:buNone/>
            </a:pPr>
            <a:r>
              <a:rPr lang="en-IN" sz="8300" dirty="0" smtClean="0"/>
              <a:t> NPPCD </a:t>
            </a:r>
            <a:r>
              <a:rPr lang="en-IN" sz="8300" dirty="0"/>
              <a:t>cell at </a:t>
            </a:r>
            <a:r>
              <a:rPr lang="en-IN" sz="8300" dirty="0" smtClean="0"/>
              <a:t>State level.</a:t>
            </a:r>
          </a:p>
          <a:p>
            <a:pPr marL="0" indent="0">
              <a:buNone/>
            </a:pPr>
            <a:r>
              <a:rPr lang="en-IN" sz="8300" dirty="0" err="1"/>
              <a:t>i</a:t>
            </a:r>
            <a:r>
              <a:rPr lang="en-IN" sz="8300" dirty="0"/>
              <a:t>. National consultants         </a:t>
            </a:r>
            <a:r>
              <a:rPr lang="en-IN" sz="8300" dirty="0" smtClean="0"/>
              <a:t>1(Monthly </a:t>
            </a:r>
            <a:r>
              <a:rPr lang="en-IN" sz="8300" dirty="0"/>
              <a:t>salary of </a:t>
            </a:r>
            <a:r>
              <a:rPr lang="en-IN" sz="8300" dirty="0" smtClean="0"/>
              <a:t>Rs.50000</a:t>
            </a:r>
            <a:r>
              <a:rPr lang="en-IN" sz="8300" dirty="0"/>
              <a:t>)</a:t>
            </a:r>
          </a:p>
          <a:p>
            <a:pPr marL="0" indent="0">
              <a:buNone/>
            </a:pPr>
            <a:r>
              <a:rPr lang="en-IN" sz="8300" dirty="0"/>
              <a:t>ii Programme Assistant              1(Monthly salary of </a:t>
            </a:r>
            <a:r>
              <a:rPr lang="en-IN" sz="8300" dirty="0" smtClean="0"/>
              <a:t>Rs.25000</a:t>
            </a:r>
            <a:r>
              <a:rPr lang="en-IN" sz="8300" dirty="0"/>
              <a:t>)</a:t>
            </a:r>
          </a:p>
          <a:p>
            <a:pPr marL="0" indent="0">
              <a:buNone/>
            </a:pPr>
            <a:r>
              <a:rPr lang="en-IN" sz="8300" dirty="0"/>
              <a:t>Iii Data entry operator                1(Monthly salary of Rs.15000).</a:t>
            </a:r>
          </a:p>
          <a:p>
            <a:pPr marL="0" indent="0">
              <a:buNone/>
            </a:pPr>
            <a:endParaRPr lang="en-IN" sz="8300" dirty="0" smtClean="0"/>
          </a:p>
          <a:p>
            <a:pPr marL="0" indent="0">
              <a:buNone/>
            </a:pPr>
            <a:r>
              <a:rPr lang="en-IN" dirty="0" err="1" smtClean="0"/>
              <a:t>i</a:t>
            </a:r>
            <a:r>
              <a:rPr lang="en-IN" dirty="0" smtClean="0"/>
              <a:t>.</a:t>
            </a:r>
            <a:endParaRPr lang="en-IN" dirty="0"/>
          </a:p>
          <a:p>
            <a:pPr marL="0" indent="0">
              <a:buNone/>
            </a:pP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xmlns="" val="18041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rgbClr val="C00000"/>
                </a:solidFill>
              </a:rPr>
              <a:t>Activities under NPPCD-continue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458200" cy="4602163"/>
          </a:xfrm>
        </p:spPr>
        <p:txBody>
          <a:bodyPr>
            <a:normAutofit lnSpcReduction="10000"/>
          </a:bodyPr>
          <a:lstStyle/>
          <a:p>
            <a:pPr marL="596900" indent="-514350" algn="just">
              <a:buNone/>
            </a:pPr>
            <a:r>
              <a:rPr lang="en-US" b="1" dirty="0" smtClean="0">
                <a:solidFill>
                  <a:srgbClr val="160597"/>
                </a:solidFill>
              </a:rPr>
              <a:t>Awareness creation among </a:t>
            </a:r>
            <a:r>
              <a:rPr lang="en-US" b="1" dirty="0">
                <a:solidFill>
                  <a:srgbClr val="160597"/>
                </a:solidFill>
              </a:rPr>
              <a:t>Parents/Community</a:t>
            </a:r>
          </a:p>
          <a:p>
            <a:pPr marL="596900" indent="-514350" algn="just"/>
            <a:r>
              <a:rPr lang="en-US" dirty="0">
                <a:solidFill>
                  <a:srgbClr val="160597"/>
                </a:solidFill>
              </a:rPr>
              <a:t>Budget Provision of 20 Lakhs at state level </a:t>
            </a:r>
          </a:p>
          <a:p>
            <a:pPr marL="596900" indent="-514350" algn="just"/>
            <a:r>
              <a:rPr lang="en-US" dirty="0">
                <a:solidFill>
                  <a:srgbClr val="160597"/>
                </a:solidFill>
              </a:rPr>
              <a:t>Budget provision of 2 lakhs at district level.</a:t>
            </a:r>
          </a:p>
          <a:p>
            <a:pPr marL="596900" indent="-514350" algn="just"/>
            <a:r>
              <a:rPr lang="en-US" dirty="0">
                <a:solidFill>
                  <a:srgbClr val="002060"/>
                </a:solidFill>
              </a:rPr>
              <a:t>IEC material has already been uploaded on  </a:t>
            </a:r>
            <a:r>
              <a:rPr lang="en-IN" dirty="0">
                <a:solidFill>
                  <a:srgbClr val="002060"/>
                </a:solidFill>
              </a:rPr>
              <a:t>ministries website </a:t>
            </a:r>
            <a:r>
              <a:rPr lang="en-IN" u="sng" dirty="0">
                <a:solidFill>
                  <a:srgbClr val="002060"/>
                </a:solidFill>
                <a:hlinkClick r:id="rId2"/>
              </a:rPr>
              <a:t>www.mohfw.nic.in</a:t>
            </a:r>
            <a:r>
              <a:rPr lang="en-IN" dirty="0">
                <a:solidFill>
                  <a:srgbClr val="002060"/>
                </a:solidFill>
              </a:rPr>
              <a:t> under the heading major programmes and subheadings non communicable diseases, injury and trauma and National Programme for Prevention and Control of Deafness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3829508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rgbClr val="C00000"/>
                </a:solidFill>
              </a:rPr>
              <a:t>Activities under NPPCD-continue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550" indent="0" algn="just">
              <a:buNone/>
            </a:pPr>
            <a:r>
              <a:rPr lang="en-US" b="1" dirty="0">
                <a:solidFill>
                  <a:srgbClr val="160597"/>
                </a:solidFill>
              </a:rPr>
              <a:t>Ear Screening Camps.</a:t>
            </a:r>
          </a:p>
          <a:p>
            <a:pPr marL="82550" indent="0" algn="just">
              <a:buNone/>
            </a:pPr>
            <a:r>
              <a:rPr lang="en-IN" dirty="0">
                <a:solidFill>
                  <a:srgbClr val="002060"/>
                </a:solidFill>
              </a:rPr>
              <a:t>Screening camps </a:t>
            </a:r>
            <a:r>
              <a:rPr lang="en-IN" dirty="0" smtClean="0">
                <a:solidFill>
                  <a:srgbClr val="002060"/>
                </a:solidFill>
              </a:rPr>
              <a:t>to be </a:t>
            </a:r>
            <a:r>
              <a:rPr lang="en-IN" dirty="0">
                <a:solidFill>
                  <a:srgbClr val="002060"/>
                </a:solidFill>
              </a:rPr>
              <a:t>organized in collaboration with NRHM (RBSK) at the PHC/CHC and district level for screening the general population in respect of ear problems, hearing impairment and deafness. </a:t>
            </a:r>
            <a:endParaRPr lang="en-US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2445048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rgbClr val="C00000"/>
                </a:solidFill>
              </a:rPr>
              <a:t>Activities under NPPCD-continue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550" indent="0" algn="just">
              <a:buNone/>
            </a:pPr>
            <a:r>
              <a:rPr lang="en-US" b="1" dirty="0">
                <a:solidFill>
                  <a:srgbClr val="160597"/>
                </a:solidFill>
              </a:rPr>
              <a:t>Rehabilitation and Hearing Aid Provisions.</a:t>
            </a:r>
          </a:p>
          <a:p>
            <a:pPr marL="82550" indent="0" algn="just">
              <a:buNone/>
            </a:pPr>
            <a:r>
              <a:rPr lang="en-US" dirty="0">
                <a:solidFill>
                  <a:srgbClr val="160597"/>
                </a:solidFill>
              </a:rPr>
              <a:t>Patients who suffer with </a:t>
            </a:r>
            <a:r>
              <a:rPr lang="en-US" dirty="0" err="1">
                <a:solidFill>
                  <a:srgbClr val="160597"/>
                </a:solidFill>
              </a:rPr>
              <a:t>Sensorineural</a:t>
            </a:r>
            <a:r>
              <a:rPr lang="en-US" dirty="0">
                <a:solidFill>
                  <a:srgbClr val="160597"/>
                </a:solidFill>
              </a:rPr>
              <a:t> hearing loss that is not amenable to medical or surgical correction and which requires hearing aid, will be fitted with the same at the district level which will </a:t>
            </a:r>
            <a:r>
              <a:rPr lang="en-US" dirty="0" smtClean="0">
                <a:solidFill>
                  <a:srgbClr val="160597"/>
                </a:solidFill>
              </a:rPr>
              <a:t>be provided by </a:t>
            </a:r>
            <a:r>
              <a:rPr lang="en-US" dirty="0">
                <a:solidFill>
                  <a:srgbClr val="160597"/>
                </a:solidFill>
              </a:rPr>
              <a:t>Ministry of Social Justice &amp; Empowerment.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997732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/>
          </a:bodyPr>
          <a:lstStyle/>
          <a:p>
            <a:r>
              <a:rPr lang="en-IN" sz="1400" b="1" dirty="0">
                <a:solidFill>
                  <a:srgbClr val="C00000"/>
                </a:solidFill>
              </a:rPr>
              <a:t>Checklist </a:t>
            </a:r>
            <a:r>
              <a:rPr lang="en-IN" sz="1400" b="1" dirty="0" smtClean="0">
                <a:solidFill>
                  <a:srgbClr val="C00000"/>
                </a:solidFill>
              </a:rPr>
              <a:t>for  </a:t>
            </a:r>
            <a:r>
              <a:rPr lang="en-IN" sz="1400" b="1" dirty="0">
                <a:solidFill>
                  <a:srgbClr val="C00000"/>
                </a:solidFill>
              </a:rPr>
              <a:t>Services and </a:t>
            </a:r>
            <a:r>
              <a:rPr lang="en-IN" sz="1400" b="1" dirty="0" err="1" smtClean="0">
                <a:solidFill>
                  <a:srgbClr val="C00000"/>
                </a:solidFill>
              </a:rPr>
              <a:t>Equipments</a:t>
            </a:r>
            <a:r>
              <a:rPr lang="en-IN" sz="1400" b="1" dirty="0" smtClean="0">
                <a:solidFill>
                  <a:srgbClr val="C00000"/>
                </a:solidFill>
              </a:rPr>
              <a:t> </a:t>
            </a:r>
            <a:r>
              <a:rPr lang="en-IN" sz="1400" b="1" dirty="0">
                <a:solidFill>
                  <a:srgbClr val="C00000"/>
                </a:solidFill>
              </a:rPr>
              <a:t>under National Programme for Prevention and Control of Deafness (NPPCD) </a:t>
            </a:r>
            <a:endParaRPr lang="en-US" sz="1400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122363223"/>
              </p:ext>
            </p:extLst>
          </p:nvPr>
        </p:nvGraphicFramePr>
        <p:xfrm>
          <a:off x="609600" y="1295400"/>
          <a:ext cx="8001000" cy="37475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7400"/>
                <a:gridCol w="2590800"/>
                <a:gridCol w="1219200"/>
                <a:gridCol w="2133600"/>
              </a:tblGrid>
              <a:tr h="4857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dirty="0">
                          <a:solidFill>
                            <a:schemeClr val="tx1"/>
                          </a:solidFill>
                          <a:effectLst/>
                        </a:rPr>
                        <a:t>Disease/programme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solidFill>
                            <a:schemeClr val="tx1"/>
                          </a:solidFill>
                          <a:effectLst/>
                        </a:rPr>
                        <a:t>Yes/No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solidFill>
                            <a:schemeClr val="tx1"/>
                          </a:solidFill>
                          <a:effectLst/>
                        </a:rPr>
                        <a:t>Remarks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3905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NPPCD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  Availabilty of ENT Specialists OPD at DH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571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 Availability of ENT *equipments at DH CHC &amp;PHC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3810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Availibility of OT for ENT surgeries at DH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3810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  Availability of trained NPPCD Manpower at DH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1.ENT Specialist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2. Audiologist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3. Audiometric Assistant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4. Instructor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Availability of linkages with other programmes and other Ministry like RBSK &amp; MoSJ&amp;E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81117420"/>
              </p:ext>
            </p:extLst>
          </p:nvPr>
        </p:nvGraphicFramePr>
        <p:xfrm>
          <a:off x="685800" y="5257800"/>
          <a:ext cx="8028709" cy="8831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0578"/>
                <a:gridCol w="1178131"/>
              </a:tblGrid>
              <a:tr h="3048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* List of equipments attached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No. of 7level of training conducted at district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To monitor submission of UCs and audit report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dirty="0">
                          <a:effectLst/>
                        </a:rPr>
                        <a:t>TO assess creation of awareness about NPPCD programme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4706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/>
          </a:bodyPr>
          <a:lstStyle/>
          <a:p>
            <a:r>
              <a:rPr lang="en-IN" sz="1600" b="1" dirty="0">
                <a:solidFill>
                  <a:srgbClr val="C00000"/>
                </a:solidFill>
              </a:rPr>
              <a:t>Prescribed list of </a:t>
            </a:r>
            <a:r>
              <a:rPr lang="en-IN" sz="1600" b="1" dirty="0" err="1">
                <a:solidFill>
                  <a:srgbClr val="C00000"/>
                </a:solidFill>
              </a:rPr>
              <a:t>equipments</a:t>
            </a:r>
            <a:r>
              <a:rPr lang="en-IN" sz="1600" b="1" dirty="0">
                <a:solidFill>
                  <a:srgbClr val="C00000"/>
                </a:solidFill>
              </a:rPr>
              <a:t>  under National Programme for Prevention and Control of Deafness(NPPCD)</a:t>
            </a:r>
            <a:endParaRPr lang="en-US" sz="1600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3080015"/>
              </p:ext>
            </p:extLst>
          </p:nvPr>
        </p:nvGraphicFramePr>
        <p:xfrm>
          <a:off x="457200" y="1066799"/>
          <a:ext cx="8077200" cy="52468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2200"/>
                <a:gridCol w="2514600"/>
                <a:gridCol w="3200400"/>
              </a:tblGrid>
              <a:tr h="3048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>
                          <a:effectLst/>
                        </a:rPr>
                        <a:t>SHC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>
                          <a:effectLst/>
                        </a:rPr>
                        <a:t>PHC and CHC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>
                          <a:effectLst/>
                        </a:rPr>
                        <a:t>District Hospital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5536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No equipments under NPPCD Operrtional Guidelines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Head lights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Microscope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3693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Ear Speculas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2 sets of Microdrill with 2 handpieces and burrheads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4009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Ear syringes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2 sets of micro-ear surgery instruments.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4009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Otoscope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Pure tone audiometer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505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dirty="0">
                          <a:effectLst/>
                        </a:rPr>
                        <a:t>Jobson Horne Probes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Impedance Audiometer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91735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dirty="0">
                          <a:effectLst/>
                        </a:rPr>
                        <a:t>Tuning forks of 256,512, 1024 Hz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OAE machine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8820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Noise maker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Sound treated room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9125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Pure tone audiometer (only for CHC)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710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r>
              <a:rPr lang="en-IN" sz="1600" b="1" dirty="0" err="1">
                <a:solidFill>
                  <a:srgbClr val="C00000"/>
                </a:solidFill>
              </a:rPr>
              <a:t>Availibility</a:t>
            </a:r>
            <a:r>
              <a:rPr lang="en-IN" sz="1600" b="1" dirty="0">
                <a:solidFill>
                  <a:srgbClr val="C00000"/>
                </a:solidFill>
              </a:rPr>
              <a:t> of following essential Services under NPPCD</a:t>
            </a:r>
            <a:endParaRPr lang="en-US" sz="1600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29296100"/>
              </p:ext>
            </p:extLst>
          </p:nvPr>
        </p:nvGraphicFramePr>
        <p:xfrm>
          <a:off x="304800" y="871664"/>
          <a:ext cx="8382000" cy="46147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3000"/>
                <a:gridCol w="1143000"/>
                <a:gridCol w="1333500"/>
                <a:gridCol w="1333500"/>
                <a:gridCol w="1714500"/>
                <a:gridCol w="1714500"/>
              </a:tblGrid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</a:rPr>
                        <a:t>ENT OPD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Yes/No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ENT Surgeries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Yes/No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Referral 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Yes/No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904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For detecting deafness 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Myringoplasty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No. of Hearing Aids fitted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7380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For common ENT Problems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Tympanoplasty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No. of Person referred for rehabilitation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Myringtomy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609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Groummet Insertion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Stapedectamy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  <a:tr h="6858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Mastoidectomy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5798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5800" y="2133600"/>
            <a:ext cx="8229600" cy="19431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11500" b="1" dirty="0" smtClean="0">
                <a:solidFill>
                  <a:srgbClr val="C00000"/>
                </a:solidFill>
              </a:rPr>
              <a:t>Thank You</a:t>
            </a:r>
            <a:endParaRPr lang="en-IN" sz="115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19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51762" cy="100806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latin typeface="Arial" charset="0"/>
              </a:rPr>
              <a:t>Magnitude of Hearing Impairment</a:t>
            </a:r>
            <a:endParaRPr lang="en-US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052513"/>
            <a:ext cx="7704137" cy="5184775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 2" pitchFamily="18" charset="2"/>
              <a:buNone/>
              <a:defRPr/>
            </a:pPr>
            <a:endParaRPr lang="en-US" sz="2800" b="1" dirty="0" smtClean="0">
              <a:solidFill>
                <a:srgbClr val="160597"/>
              </a:solidFill>
            </a:endParaRPr>
          </a:p>
          <a:p>
            <a:pPr algn="just"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160597"/>
                </a:solidFill>
              </a:rPr>
              <a:t>Prevalence of severe to profound Hearing Loss is 291 per lakh  population in India (NSSO </a:t>
            </a:r>
            <a:r>
              <a:rPr lang="en-US" sz="2800" b="1" smtClean="0">
                <a:solidFill>
                  <a:srgbClr val="160597"/>
                </a:solidFill>
              </a:rPr>
              <a:t>2002)</a:t>
            </a:r>
            <a:endParaRPr lang="en-US" sz="14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+mj-ea"/>
              <a:cs typeface="+mj-cs"/>
            </a:endParaRPr>
          </a:p>
          <a:p>
            <a:pPr algn="just">
              <a:lnSpc>
                <a:spcPct val="80000"/>
              </a:lnSpc>
              <a:defRPr/>
            </a:pPr>
            <a:endParaRPr lang="en-US" sz="1400" b="1" dirty="0" smtClean="0">
              <a:solidFill>
                <a:srgbClr val="160597"/>
              </a:solidFill>
            </a:endParaRPr>
          </a:p>
          <a:p>
            <a:pPr algn="just"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160597"/>
                </a:solidFill>
              </a:rPr>
              <a:t>Affecting children 55 per lakh (NSSO 2002)</a:t>
            </a:r>
            <a:endParaRPr lang="en-US" sz="14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43502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229600" cy="10810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IN" sz="3600" dirty="0" smtClean="0">
                <a:solidFill>
                  <a:srgbClr val="C00000"/>
                </a:solidFill>
                <a:latin typeface="Arial Black" pitchFamily="34" charset="0"/>
              </a:rPr>
              <a:t>Programme Implementation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11188" y="1412875"/>
            <a:ext cx="8064500" cy="5145088"/>
          </a:xfrm>
        </p:spPr>
        <p:txBody>
          <a:bodyPr>
            <a:normAutofit fontScale="55000" lnSpcReduction="20000"/>
          </a:bodyPr>
          <a:lstStyle/>
          <a:p>
            <a:pPr eaLnBrk="1" hangingPunct="1">
              <a:defRPr/>
            </a:pPr>
            <a:endParaRPr lang="en-US" sz="2400" b="1" dirty="0" smtClean="0"/>
          </a:p>
          <a:p>
            <a:pPr eaLnBrk="1" hangingPunct="1">
              <a:defRPr/>
            </a:pPr>
            <a:endParaRPr lang="en-US" sz="1000" b="1" dirty="0" smtClean="0"/>
          </a:p>
          <a:p>
            <a:pPr eaLnBrk="1" hangingPunct="1">
              <a:defRPr/>
            </a:pPr>
            <a:r>
              <a:rPr lang="en-US" sz="2800" b="1" dirty="0" smtClean="0"/>
              <a:t>During 11</a:t>
            </a:r>
            <a:r>
              <a:rPr lang="en-US" sz="2800" b="1" baseline="30000" dirty="0" smtClean="0"/>
              <a:t>th</a:t>
            </a:r>
            <a:r>
              <a:rPr lang="en-US" sz="2800" b="1" dirty="0" smtClean="0"/>
              <a:t> FYP the </a:t>
            </a:r>
            <a:r>
              <a:rPr lang="en-US" sz="2800" b="1" dirty="0" err="1" smtClean="0"/>
              <a:t>programme</a:t>
            </a:r>
            <a:r>
              <a:rPr lang="en-US" sz="2800" b="1" dirty="0" smtClean="0"/>
              <a:t>  implemented in 184 districts of 16 states &amp; 3 UTs as below-</a:t>
            </a:r>
          </a:p>
          <a:p>
            <a:pPr marL="0" indent="0" eaLnBrk="1" hangingPunct="1">
              <a:buNone/>
              <a:defRPr/>
            </a:pPr>
            <a:endParaRPr lang="en-US" sz="2800" b="1" dirty="0" smtClean="0"/>
          </a:p>
          <a:p>
            <a:pPr>
              <a:defRPr/>
            </a:pPr>
            <a:r>
              <a:rPr lang="en-US" sz="2800" b="1" dirty="0"/>
              <a:t>Started in Jan 2007 in pilot phase in </a:t>
            </a:r>
            <a:r>
              <a:rPr lang="en-US" sz="2400" b="1" dirty="0"/>
              <a:t>25 districts of 10 States 1 UT</a:t>
            </a:r>
            <a:endParaRPr lang="en-US" sz="2800" b="1" dirty="0" smtClean="0"/>
          </a:p>
          <a:p>
            <a:pPr marL="520700" indent="47625" eaLnBrk="1" hangingPunct="1">
              <a:defRPr/>
            </a:pPr>
            <a:r>
              <a:rPr lang="en-US" sz="2800" b="1" dirty="0" smtClean="0"/>
              <a:t> </a:t>
            </a:r>
            <a:r>
              <a:rPr lang="en-US" sz="2800" dirty="0" smtClean="0"/>
              <a:t>35 districts added in 2008-09</a:t>
            </a:r>
          </a:p>
          <a:p>
            <a:pPr marL="520700" indent="47625" eaLnBrk="1" hangingPunct="1">
              <a:defRPr/>
            </a:pPr>
            <a:endParaRPr lang="en-US" sz="100" dirty="0" smtClean="0"/>
          </a:p>
          <a:p>
            <a:pPr marL="520700" indent="47625" eaLnBrk="1" hangingPunct="1">
              <a:defRPr/>
            </a:pPr>
            <a:r>
              <a:rPr lang="en-US" sz="2800" dirty="0" smtClean="0"/>
              <a:t> 41 districts added in 2009-10</a:t>
            </a:r>
          </a:p>
          <a:p>
            <a:pPr marL="520700" indent="47625" eaLnBrk="1" hangingPunct="1">
              <a:defRPr/>
            </a:pPr>
            <a:endParaRPr lang="en-US" sz="200" dirty="0" smtClean="0"/>
          </a:p>
          <a:p>
            <a:pPr marL="520700" indent="47625" eaLnBrk="1" hangingPunct="1">
              <a:defRPr/>
            </a:pPr>
            <a:r>
              <a:rPr lang="en-US" sz="2800" dirty="0" smtClean="0"/>
              <a:t> 75 districts  added in 2010-11</a:t>
            </a:r>
          </a:p>
          <a:p>
            <a:pPr marL="520700" indent="47625" eaLnBrk="1" hangingPunct="1">
              <a:defRPr/>
            </a:pPr>
            <a:endParaRPr lang="en-US" sz="100" dirty="0" smtClean="0"/>
          </a:p>
          <a:p>
            <a:pPr marL="520700" indent="47625" eaLnBrk="1" hangingPunct="1">
              <a:defRPr/>
            </a:pPr>
            <a:r>
              <a:rPr lang="en-US" sz="2800" dirty="0" smtClean="0"/>
              <a:t>  8 districts  added in 2011-12</a:t>
            </a:r>
            <a:endParaRPr lang="en-US" sz="2800" b="1" dirty="0" smtClean="0"/>
          </a:p>
          <a:p>
            <a:pPr>
              <a:defRPr/>
            </a:pPr>
            <a:endParaRPr lang="en-US" sz="2800" b="1" dirty="0" smtClean="0"/>
          </a:p>
          <a:p>
            <a:pPr>
              <a:buNone/>
              <a:defRPr/>
            </a:pPr>
            <a:r>
              <a:rPr lang="en-IN" sz="2800" dirty="0" smtClean="0">
                <a:solidFill>
                  <a:srgbClr val="C00000"/>
                </a:solidFill>
                <a:latin typeface="Arial Black" pitchFamily="34" charset="0"/>
              </a:rPr>
              <a:t>Programme Implementation during 12</a:t>
            </a:r>
            <a:r>
              <a:rPr lang="en-IN" sz="2800" baseline="30000" dirty="0" smtClean="0">
                <a:solidFill>
                  <a:srgbClr val="C00000"/>
                </a:solidFill>
                <a:latin typeface="Arial Black" pitchFamily="34" charset="0"/>
              </a:rPr>
              <a:t>th</a:t>
            </a:r>
            <a:r>
              <a:rPr lang="en-IN" sz="2800" dirty="0" smtClean="0">
                <a:solidFill>
                  <a:srgbClr val="C00000"/>
                </a:solidFill>
                <a:latin typeface="Arial Black" pitchFamily="34" charset="0"/>
              </a:rPr>
              <a:t> FYP</a:t>
            </a:r>
          </a:p>
          <a:p>
            <a:pPr>
              <a:buNone/>
              <a:defRPr/>
            </a:pPr>
            <a:endParaRPr lang="en-US" sz="2800" b="1" dirty="0" smtClean="0"/>
          </a:p>
          <a:p>
            <a:pPr>
              <a:defRPr/>
            </a:pPr>
            <a:r>
              <a:rPr lang="en-US" dirty="0">
                <a:latin typeface="Rupee Foradian" pitchFamily="34" charset="0"/>
              </a:rPr>
              <a:t>8 districts added in 2012-13</a:t>
            </a:r>
          </a:p>
          <a:p>
            <a:pPr>
              <a:defRPr/>
            </a:pPr>
            <a:r>
              <a:rPr lang="en-US" dirty="0">
                <a:latin typeface="Rupee Foradian" pitchFamily="34" charset="0"/>
              </a:rPr>
              <a:t>36 districts added in </a:t>
            </a:r>
            <a:r>
              <a:rPr lang="en-US" dirty="0" smtClean="0">
                <a:latin typeface="Rupee Foradian" pitchFamily="34" charset="0"/>
              </a:rPr>
              <a:t>2013-14</a:t>
            </a:r>
          </a:p>
          <a:p>
            <a:pPr>
              <a:defRPr/>
            </a:pPr>
            <a:r>
              <a:rPr lang="en-US" dirty="0" smtClean="0">
                <a:latin typeface="Rupee Foradian" pitchFamily="34" charset="0"/>
              </a:rPr>
              <a:t>53 districts added in 2014-15</a:t>
            </a:r>
          </a:p>
          <a:p>
            <a:pPr>
              <a:defRPr/>
            </a:pPr>
            <a:r>
              <a:rPr lang="en-US" dirty="0">
                <a:latin typeface="Rupee Foradian" pitchFamily="34" charset="0"/>
              </a:rPr>
              <a:t>55 districts added in </a:t>
            </a:r>
            <a:r>
              <a:rPr lang="en-US" dirty="0" smtClean="0">
                <a:latin typeface="Rupee Foradian" pitchFamily="34" charset="0"/>
              </a:rPr>
              <a:t>2015-16</a:t>
            </a:r>
          </a:p>
          <a:p>
            <a:pPr>
              <a:defRPr/>
            </a:pPr>
            <a:r>
              <a:rPr lang="en-US" dirty="0">
                <a:latin typeface="Rupee Foradian" pitchFamily="34" charset="0"/>
              </a:rPr>
              <a:t>74 districts added in </a:t>
            </a:r>
            <a:r>
              <a:rPr lang="en-US" dirty="0" smtClean="0">
                <a:latin typeface="Rupee Foradian" pitchFamily="34" charset="0"/>
              </a:rPr>
              <a:t>2016-17</a:t>
            </a:r>
          </a:p>
          <a:p>
            <a:pPr>
              <a:defRPr/>
            </a:pPr>
            <a:r>
              <a:rPr lang="en-US" dirty="0">
                <a:latin typeface="Rupee Foradian" pitchFamily="34" charset="0"/>
              </a:rPr>
              <a:t>7</a:t>
            </a:r>
            <a:r>
              <a:rPr lang="en-US" dirty="0" smtClean="0">
                <a:latin typeface="Rupee Foradian" pitchFamily="34" charset="0"/>
              </a:rPr>
              <a:t> districts added in 2017-18 </a:t>
            </a:r>
            <a:endParaRPr lang="en-US" sz="4400" b="1" dirty="0">
              <a:latin typeface="Rupee Foradian" pitchFamily="34" charset="0"/>
            </a:endParaRPr>
          </a:p>
          <a:p>
            <a:pPr>
              <a:defRPr/>
            </a:pPr>
            <a:endParaRPr lang="en-US" sz="2800" b="1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sz="4400" b="1" dirty="0" smtClean="0">
              <a:latin typeface="Rupee Foradian" pitchFamily="34" charset="0"/>
            </a:endParaRPr>
          </a:p>
          <a:p>
            <a:pPr eaLnBrk="1" hangingPunct="1">
              <a:defRPr/>
            </a:pPr>
            <a:endParaRPr lang="en-US" sz="2800" b="1" dirty="0" smtClean="0"/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7D61FD9A-0A72-4479-A811-9D09B50DDB78}" type="slidenum">
              <a:rPr lang="en-IN"/>
              <a:pPr>
                <a:defRPr/>
              </a:pPr>
              <a:t>3</a:t>
            </a:fld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42875"/>
            <a:ext cx="8229600" cy="90963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z="4400" smtClean="0">
                <a:solidFill>
                  <a:srgbClr val="FF0000"/>
                </a:solidFill>
                <a:effectLst/>
                <a:latin typeface="Arial Black" pitchFamily="34" charset="0"/>
              </a:rPr>
              <a:t>   </a:t>
            </a:r>
            <a:r>
              <a:rPr lang="en-US" sz="3200" smtClean="0">
                <a:solidFill>
                  <a:srgbClr val="FF0000"/>
                </a:solidFill>
                <a:effectLst/>
                <a:latin typeface="Arial Black" pitchFamily="34" charset="0"/>
              </a:rPr>
              <a:t>Objectives of NPPCD</a:t>
            </a:r>
            <a:r>
              <a:rPr lang="en-US" sz="3200" smtClean="0">
                <a:solidFill>
                  <a:srgbClr val="FF0000"/>
                </a:solidFill>
                <a:effectLst/>
              </a:rPr>
              <a:t>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268413"/>
            <a:ext cx="7920037" cy="5329237"/>
          </a:xfrm>
        </p:spPr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n-US" sz="2400" b="1" smtClean="0">
                <a:solidFill>
                  <a:srgbClr val="160597"/>
                </a:solidFill>
              </a:rPr>
              <a:t>Early identification, diagnosis and treatment of ear problems responsible for hearing loss and deafness</a:t>
            </a:r>
          </a:p>
          <a:p>
            <a:pPr algn="just">
              <a:buFont typeface="Wingdings" pitchFamily="2" charset="2"/>
              <a:buNone/>
            </a:pPr>
            <a:endParaRPr lang="en-US" sz="800" b="1" smtClean="0">
              <a:solidFill>
                <a:srgbClr val="160597"/>
              </a:solidFill>
            </a:endParaRPr>
          </a:p>
          <a:p>
            <a:pPr algn="just">
              <a:buFont typeface="Wingdings" pitchFamily="2" charset="2"/>
              <a:buChar char="§"/>
            </a:pPr>
            <a:r>
              <a:rPr lang="en-US" sz="2400" b="1" smtClean="0">
                <a:solidFill>
                  <a:srgbClr val="160597"/>
                </a:solidFill>
              </a:rPr>
              <a:t>Preventing avoidable hearing loss on account of disease or injury</a:t>
            </a:r>
          </a:p>
          <a:p>
            <a:pPr algn="just">
              <a:buFont typeface="Wingdings" pitchFamily="2" charset="2"/>
              <a:buNone/>
            </a:pPr>
            <a:endParaRPr lang="en-US" sz="800" smtClean="0">
              <a:solidFill>
                <a:srgbClr val="160597"/>
              </a:solidFill>
            </a:endParaRPr>
          </a:p>
          <a:p>
            <a:pPr algn="just">
              <a:buFont typeface="Wingdings" pitchFamily="2" charset="2"/>
              <a:buChar char="§"/>
            </a:pPr>
            <a:r>
              <a:rPr lang="en-US" sz="2400" b="1" smtClean="0">
                <a:solidFill>
                  <a:srgbClr val="160597"/>
                </a:solidFill>
              </a:rPr>
              <a:t>Rehabilitation of persons of all age groups suffering with Hearing Impairment</a:t>
            </a:r>
          </a:p>
          <a:p>
            <a:pPr algn="just">
              <a:buFont typeface="Wingdings" pitchFamily="2" charset="2"/>
              <a:buChar char="§"/>
            </a:pPr>
            <a:endParaRPr lang="en-US" sz="700" b="1" smtClean="0">
              <a:solidFill>
                <a:srgbClr val="160597"/>
              </a:solidFill>
            </a:endParaRPr>
          </a:p>
          <a:p>
            <a:pPr algn="just">
              <a:buFont typeface="Wingdings" pitchFamily="2" charset="2"/>
              <a:buChar char="§"/>
            </a:pPr>
            <a:r>
              <a:rPr lang="en-US" sz="2400" b="1" smtClean="0">
                <a:solidFill>
                  <a:srgbClr val="160597"/>
                </a:solidFill>
              </a:rPr>
              <a:t>Developing institutional capacity for ear care services by providing support for equipment, material and trained manpower</a:t>
            </a:r>
          </a:p>
          <a:p>
            <a:pPr algn="just">
              <a:buFont typeface="Wingdings" pitchFamily="2" charset="2"/>
              <a:buChar char="§"/>
            </a:pPr>
            <a:endParaRPr lang="en-US" sz="800" b="1" smtClean="0">
              <a:solidFill>
                <a:srgbClr val="160597"/>
              </a:solidFill>
            </a:endParaRPr>
          </a:p>
          <a:p>
            <a:pPr algn="just">
              <a:buFont typeface="Wingdings" pitchFamily="2" charset="2"/>
              <a:buChar char="§"/>
            </a:pPr>
            <a:r>
              <a:rPr lang="en-US" sz="2400" b="1" smtClean="0">
                <a:solidFill>
                  <a:srgbClr val="160597"/>
                </a:solidFill>
              </a:rPr>
              <a:t>Strengthening inter-sectoral linkages for rehabilitation</a:t>
            </a:r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977683D-1EAC-4D3F-8852-2D4B1F766FFF}" type="slidenum">
              <a:rPr lang="en-US" smtClean="0">
                <a:solidFill>
                  <a:srgbClr val="B5A788"/>
                </a:solidFill>
              </a:rPr>
              <a:pPr eaLnBrk="1" hangingPunct="1"/>
              <a:t>4</a:t>
            </a:fld>
            <a:endParaRPr lang="en-US" smtClean="0">
              <a:solidFill>
                <a:srgbClr val="B5A7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22323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6473426-EA0B-4CF9-AFFB-C3E5451F8E79}" type="slidenum">
              <a:rPr lang="en-US" smtClean="0">
                <a:solidFill>
                  <a:srgbClr val="B5A788"/>
                </a:solidFill>
              </a:rPr>
              <a:pPr eaLnBrk="1" hangingPunct="1"/>
              <a:t>5</a:t>
            </a:fld>
            <a:endParaRPr lang="en-US" smtClean="0">
              <a:solidFill>
                <a:srgbClr val="B5A788"/>
              </a:solidFill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C00000"/>
                </a:solidFill>
                <a:latin typeface="Arial" charset="0"/>
              </a:rPr>
              <a:t>Strategies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447800"/>
            <a:ext cx="7772400" cy="4876800"/>
          </a:xfrm>
        </p:spPr>
        <p:txBody>
          <a:bodyPr/>
          <a:lstStyle/>
          <a:p>
            <a:pPr algn="just" eaLnBrk="1" hangingPunct="1"/>
            <a:r>
              <a:rPr lang="en-US" b="1" dirty="0" smtClean="0">
                <a:latin typeface="Arial" charset="0"/>
                <a:cs typeface="Times New Roman" pitchFamily="18" charset="0"/>
              </a:rPr>
              <a:t>To Strengthen service delivery for ear care</a:t>
            </a:r>
          </a:p>
          <a:p>
            <a:pPr algn="just"/>
            <a:r>
              <a:rPr lang="en-US" b="1" dirty="0" smtClean="0">
                <a:latin typeface="Arial" charset="0"/>
                <a:cs typeface="Times New Roman" pitchFamily="18" charset="0"/>
              </a:rPr>
              <a:t>To </a:t>
            </a:r>
            <a:r>
              <a:rPr lang="en-US" b="1" dirty="0">
                <a:latin typeface="Arial" charset="0"/>
                <a:cs typeface="Times New Roman" pitchFamily="18" charset="0"/>
              </a:rPr>
              <a:t>develop human resource for ear care service</a:t>
            </a:r>
          </a:p>
          <a:p>
            <a:pPr algn="just"/>
            <a:r>
              <a:rPr lang="en-US" b="1" dirty="0" smtClean="0">
                <a:latin typeface="Arial" charset="0"/>
                <a:cs typeface="Times New Roman" pitchFamily="18" charset="0"/>
              </a:rPr>
              <a:t>To increase </a:t>
            </a:r>
            <a:r>
              <a:rPr lang="en-US" b="1" dirty="0">
                <a:latin typeface="Arial" charset="0"/>
                <a:cs typeface="Times New Roman" pitchFamily="18" charset="0"/>
              </a:rPr>
              <a:t>awareness through IEC.</a:t>
            </a:r>
          </a:p>
          <a:p>
            <a:pPr algn="just"/>
            <a:r>
              <a:rPr lang="en-US" b="1" dirty="0">
                <a:latin typeface="Arial" charset="0"/>
                <a:cs typeface="Times New Roman" pitchFamily="18" charset="0"/>
              </a:rPr>
              <a:t>To develop </a:t>
            </a:r>
            <a:r>
              <a:rPr lang="en-US" b="1" dirty="0" smtClean="0">
                <a:latin typeface="Arial" charset="0"/>
                <a:cs typeface="Times New Roman" pitchFamily="18" charset="0"/>
              </a:rPr>
              <a:t>service capacity </a:t>
            </a:r>
            <a:r>
              <a:rPr lang="en-US" b="1" dirty="0">
                <a:latin typeface="Arial" charset="0"/>
                <a:cs typeface="Times New Roman" pitchFamily="18" charset="0"/>
              </a:rPr>
              <a:t>of district hospitals, CHCs and PHCs selected under the </a:t>
            </a:r>
            <a:r>
              <a:rPr lang="en-US" b="1" dirty="0" err="1">
                <a:latin typeface="Arial" charset="0"/>
                <a:cs typeface="Times New Roman" pitchFamily="18" charset="0"/>
              </a:rPr>
              <a:t>programme</a:t>
            </a:r>
            <a:r>
              <a:rPr lang="en-US" b="1" dirty="0">
                <a:latin typeface="Arial" charset="0"/>
                <a:cs typeface="Times New Roman" pitchFamily="18" charset="0"/>
              </a:rPr>
              <a:t>.</a:t>
            </a:r>
          </a:p>
          <a:p>
            <a:pPr algn="just"/>
            <a:endParaRPr lang="en-US" b="1" dirty="0">
              <a:latin typeface="Arial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57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46C1A27-0362-4343-B641-DC0F52A06142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28600"/>
            <a:ext cx="8382000" cy="10668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Major Components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447800"/>
            <a:ext cx="8305800" cy="5208588"/>
          </a:xfrm>
        </p:spPr>
        <p:txBody>
          <a:bodyPr>
            <a:normAutofit lnSpcReduction="10000"/>
          </a:bodyPr>
          <a:lstStyle/>
          <a:p>
            <a:pPr marL="857250" indent="-857250">
              <a:lnSpc>
                <a:spcPct val="90000"/>
              </a:lnSpc>
              <a:buFont typeface="Gill Sans MT" pitchFamily="34" charset="0"/>
              <a:buAutoNum type="arabicPeriod"/>
            </a:pPr>
            <a:r>
              <a:rPr lang="en-US" dirty="0" smtClean="0"/>
              <a:t>Community Awareness </a:t>
            </a:r>
          </a:p>
          <a:p>
            <a:pPr marL="857250" indent="-857250">
              <a:lnSpc>
                <a:spcPct val="90000"/>
              </a:lnSpc>
              <a:buFont typeface="Gill Sans MT" pitchFamily="34" charset="0"/>
              <a:buAutoNum type="arabicPeriod"/>
            </a:pPr>
            <a:r>
              <a:rPr lang="en-US" dirty="0" smtClean="0"/>
              <a:t>Manpower development</a:t>
            </a:r>
          </a:p>
          <a:p>
            <a:pPr marL="857250" indent="-857250">
              <a:lnSpc>
                <a:spcPct val="90000"/>
              </a:lnSpc>
              <a:buFont typeface="Gill Sans MT" pitchFamily="34" charset="0"/>
              <a:buAutoNum type="arabicPeriod"/>
            </a:pPr>
            <a:r>
              <a:rPr lang="en-US" dirty="0" smtClean="0"/>
              <a:t>Provision of Equipments at District Hospitals, CHC  and PHC</a:t>
            </a:r>
            <a:r>
              <a:rPr lang="en-US" i="1" dirty="0" smtClean="0"/>
              <a:t> </a:t>
            </a:r>
          </a:p>
          <a:p>
            <a:pPr marL="857250" indent="-857250">
              <a:lnSpc>
                <a:spcPct val="90000"/>
              </a:lnSpc>
              <a:buFont typeface="Gill Sans MT" pitchFamily="34" charset="0"/>
              <a:buAutoNum type="arabicPeriod"/>
            </a:pPr>
            <a:r>
              <a:rPr lang="en-US" dirty="0" smtClean="0"/>
              <a:t>Rehabilitation including provision of  Hearing Aids  (to be distributed by MOSJE)</a:t>
            </a:r>
          </a:p>
          <a:p>
            <a:pPr marL="857250" indent="-857250">
              <a:lnSpc>
                <a:spcPct val="90000"/>
              </a:lnSpc>
              <a:buFont typeface="Gill Sans MT" pitchFamily="34" charset="0"/>
              <a:buAutoNum type="arabicPeriod"/>
            </a:pPr>
            <a:r>
              <a:rPr lang="en-US" dirty="0" smtClean="0"/>
              <a:t>Monitoring &amp; Supervision</a:t>
            </a:r>
          </a:p>
          <a:p>
            <a:pPr marL="857250" indent="-857250">
              <a:lnSpc>
                <a:spcPct val="90000"/>
              </a:lnSpc>
              <a:buFont typeface="Gill Sans MT" pitchFamily="34" charset="0"/>
              <a:buAutoNum type="arabicPeriod"/>
            </a:pPr>
            <a:r>
              <a:rPr lang="en-US" dirty="0" smtClean="0"/>
              <a:t>Training of human resource</a:t>
            </a:r>
          </a:p>
          <a:p>
            <a:pPr marL="857250" indent="-857250">
              <a:lnSpc>
                <a:spcPct val="90000"/>
              </a:lnSpc>
              <a:buFont typeface="Gill Sans MT" pitchFamily="34" charset="0"/>
              <a:buAutoNum type="arabicPeriod"/>
            </a:pPr>
            <a:r>
              <a:rPr lang="en-US" dirty="0" smtClean="0"/>
              <a:t>Provision of Screening camps (in coordination with RBSK)</a:t>
            </a:r>
          </a:p>
          <a:p>
            <a:pPr marL="857250" indent="-857250">
              <a:lnSpc>
                <a:spcPct val="90000"/>
              </a:lnSpc>
              <a:buFont typeface="Wingdings 2" pitchFamily="18" charset="2"/>
              <a:buNone/>
            </a:pPr>
            <a:r>
              <a:rPr lang="en-US" sz="2400" i="1" dirty="0" smtClean="0"/>
              <a:t>                      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xmlns="" val="46447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C00000"/>
                </a:solidFill>
                <a:latin typeface="Arial Black" pitchFamily="34" charset="0"/>
              </a:rPr>
              <a:t>Activities at different level</a:t>
            </a:r>
            <a:endParaRPr lang="en-IN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86868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9118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IN" dirty="0" smtClean="0">
                <a:solidFill>
                  <a:srgbClr val="C00000"/>
                </a:solidFill>
              </a:rPr>
              <a:t>Activities under NPPCD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"/>
            <a:ext cx="8458200" cy="6172200"/>
          </a:xfrm>
        </p:spPr>
        <p:txBody>
          <a:bodyPr>
            <a:normAutofit fontScale="25000" lnSpcReduction="20000"/>
          </a:bodyPr>
          <a:lstStyle/>
          <a:p>
            <a:r>
              <a:rPr lang="en-IN" sz="9000" dirty="0" smtClean="0"/>
              <a:t>Capacity building</a:t>
            </a:r>
          </a:p>
          <a:p>
            <a:pPr>
              <a:buFontTx/>
              <a:buChar char="-"/>
            </a:pPr>
            <a:r>
              <a:rPr lang="en-IN" sz="9000" dirty="0" smtClean="0"/>
              <a:t>Procurement of instruments</a:t>
            </a:r>
            <a:r>
              <a:rPr lang="en-US" sz="9000" b="1" dirty="0" smtClean="0">
                <a:solidFill>
                  <a:srgbClr val="160597"/>
                </a:solidFill>
              </a:rPr>
              <a:t> at </a:t>
            </a:r>
            <a:r>
              <a:rPr lang="en-US" sz="9000" b="1" dirty="0">
                <a:solidFill>
                  <a:srgbClr val="160597"/>
                </a:solidFill>
              </a:rPr>
              <a:t>District Hospital, CHC &amp; </a:t>
            </a:r>
            <a:r>
              <a:rPr lang="en-US" sz="9000" b="1" dirty="0" smtClean="0">
                <a:solidFill>
                  <a:srgbClr val="160597"/>
                </a:solidFill>
              </a:rPr>
              <a:t>PHC</a:t>
            </a:r>
          </a:p>
          <a:p>
            <a:pPr>
              <a:buFontTx/>
              <a:buChar char="-"/>
            </a:pPr>
            <a:r>
              <a:rPr lang="en-US" sz="9600" dirty="0" smtClean="0">
                <a:solidFill>
                  <a:srgbClr val="160597"/>
                </a:solidFill>
                <a:latin typeface="Arial Black" pitchFamily="34" charset="0"/>
                <a:cs typeface="Arial" charset="0"/>
              </a:rPr>
              <a:t>District Hospital – </a:t>
            </a:r>
            <a:r>
              <a:rPr lang="en-US" sz="9600" dirty="0" err="1" smtClean="0">
                <a:solidFill>
                  <a:srgbClr val="160597"/>
                </a:solidFill>
                <a:latin typeface="Arial Black" pitchFamily="34" charset="0"/>
                <a:cs typeface="Arial" charset="0"/>
              </a:rPr>
              <a:t>Rs</a:t>
            </a:r>
            <a:r>
              <a:rPr lang="en-US" sz="9600" dirty="0" smtClean="0">
                <a:solidFill>
                  <a:srgbClr val="160597"/>
                </a:solidFill>
                <a:latin typeface="Arial Black" pitchFamily="34" charset="0"/>
                <a:cs typeface="Arial" charset="0"/>
              </a:rPr>
              <a:t>. 20 lakh</a:t>
            </a:r>
            <a:endParaRPr lang="en-US" sz="9600" dirty="0">
              <a:solidFill>
                <a:srgbClr val="160597"/>
              </a:solidFill>
              <a:latin typeface="Arial Black" pitchFamily="34" charset="0"/>
              <a:cs typeface="Arial" charset="0"/>
            </a:endParaRP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>
                <a:solidFill>
                  <a:srgbClr val="160597"/>
                </a:solidFill>
              </a:rPr>
              <a:t>Surgical operating Microscope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>
                <a:solidFill>
                  <a:srgbClr val="160597"/>
                </a:solidFill>
              </a:rPr>
              <a:t>Micro drill System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>
                <a:solidFill>
                  <a:srgbClr val="160597"/>
                </a:solidFill>
              </a:rPr>
              <a:t>Micro ear Surgery instruments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 smtClean="0">
                <a:solidFill>
                  <a:srgbClr val="160597"/>
                </a:solidFill>
              </a:rPr>
              <a:t>Pure tone </a:t>
            </a:r>
            <a:r>
              <a:rPr lang="en-US" sz="7200" b="1" dirty="0">
                <a:solidFill>
                  <a:srgbClr val="160597"/>
                </a:solidFill>
              </a:rPr>
              <a:t>Audiometer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>
                <a:solidFill>
                  <a:srgbClr val="160597"/>
                </a:solidFill>
              </a:rPr>
              <a:t>Impedance Audiometer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>
                <a:solidFill>
                  <a:srgbClr val="160597"/>
                </a:solidFill>
              </a:rPr>
              <a:t>OAE Analyzer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>
                <a:solidFill>
                  <a:srgbClr val="160597"/>
                </a:solidFill>
              </a:rPr>
              <a:t>Sound proof room</a:t>
            </a:r>
          </a:p>
          <a:p>
            <a:pPr>
              <a:buNone/>
            </a:pPr>
            <a:endParaRPr lang="en-US" sz="4000" dirty="0">
              <a:solidFill>
                <a:srgbClr val="160597"/>
              </a:solidFill>
              <a:latin typeface="Arial Black" pitchFamily="34" charset="0"/>
              <a:cs typeface="Arial" charset="0"/>
            </a:endParaRPr>
          </a:p>
          <a:p>
            <a:pPr>
              <a:buNone/>
            </a:pPr>
            <a:r>
              <a:rPr lang="en-US" sz="9600" dirty="0">
                <a:solidFill>
                  <a:srgbClr val="160597"/>
                </a:solidFill>
                <a:latin typeface="Arial Black" pitchFamily="34" charset="0"/>
                <a:cs typeface="Arial" charset="0"/>
              </a:rPr>
              <a:t>PHC /CHC Kit – </a:t>
            </a:r>
            <a:r>
              <a:rPr lang="en-US" sz="9600" dirty="0" smtClean="0">
                <a:solidFill>
                  <a:srgbClr val="160597"/>
                </a:solidFill>
                <a:latin typeface="Arial Black" pitchFamily="34" charset="0"/>
                <a:cs typeface="Arial" charset="0"/>
              </a:rPr>
              <a:t>Rs.15,000/kit for PHC and RS.50000/kit for CHC.</a:t>
            </a:r>
            <a:endParaRPr lang="en-US" sz="9600" dirty="0">
              <a:solidFill>
                <a:srgbClr val="160597"/>
              </a:solidFill>
              <a:latin typeface="Arial Black" pitchFamily="34" charset="0"/>
              <a:cs typeface="Arial" charset="0"/>
            </a:endParaRP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>
                <a:solidFill>
                  <a:srgbClr val="160597"/>
                </a:solidFill>
              </a:rPr>
              <a:t>Head Light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>
                <a:solidFill>
                  <a:srgbClr val="160597"/>
                </a:solidFill>
              </a:rPr>
              <a:t>Ear Specula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>
                <a:solidFill>
                  <a:srgbClr val="160597"/>
                </a:solidFill>
              </a:rPr>
              <a:t>Ear Syringe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 err="1">
                <a:solidFill>
                  <a:srgbClr val="160597"/>
                </a:solidFill>
              </a:rPr>
              <a:t>Oto</a:t>
            </a:r>
            <a:r>
              <a:rPr lang="en-US" sz="7200" b="1" dirty="0">
                <a:solidFill>
                  <a:srgbClr val="160597"/>
                </a:solidFill>
              </a:rPr>
              <a:t>-scope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>
                <a:solidFill>
                  <a:srgbClr val="160597"/>
                </a:solidFill>
              </a:rPr>
              <a:t>Jobson Horne Probe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>
                <a:solidFill>
                  <a:srgbClr val="160597"/>
                </a:solidFill>
              </a:rPr>
              <a:t>Tuning fork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>
                <a:solidFill>
                  <a:srgbClr val="160597"/>
                </a:solidFill>
              </a:rPr>
              <a:t>Noise </a:t>
            </a:r>
            <a:r>
              <a:rPr lang="en-US" sz="7200" b="1" dirty="0" smtClean="0">
                <a:solidFill>
                  <a:srgbClr val="160597"/>
                </a:solidFill>
              </a:rPr>
              <a:t>Maker</a:t>
            </a:r>
          </a:p>
          <a:p>
            <a:pPr>
              <a:buFont typeface="Gill Sans MT" pitchFamily="34" charset="0"/>
              <a:buAutoNum type="arabicPeriod"/>
            </a:pPr>
            <a:r>
              <a:rPr lang="en-US" sz="7200" b="1" dirty="0" smtClean="0">
                <a:solidFill>
                  <a:srgbClr val="160597"/>
                </a:solidFill>
              </a:rPr>
              <a:t>Pure tone audiometer (only for CHC)</a:t>
            </a:r>
            <a:endParaRPr lang="en-US" sz="7200" b="1" dirty="0">
              <a:solidFill>
                <a:srgbClr val="1605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171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  <a:latin typeface="Arial Black" pitchFamily="34" charset="0"/>
              </a:rPr>
              <a:t>Recruitment of manpower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160597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en-IN" dirty="0" smtClean="0"/>
              <a:t>.</a:t>
            </a:r>
          </a:p>
          <a:p>
            <a:pPr marL="0" indent="0">
              <a:buNone/>
            </a:pPr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1593869"/>
              </p:ext>
            </p:extLst>
          </p:nvPr>
        </p:nvGraphicFramePr>
        <p:xfrm>
          <a:off x="311162" y="1684606"/>
          <a:ext cx="8680438" cy="4338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5865"/>
                <a:gridCol w="2976679"/>
                <a:gridCol w="3517894"/>
              </a:tblGrid>
              <a:tr h="9649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dirty="0" smtClean="0"/>
                        <a:t>Components</a:t>
                      </a:r>
                      <a:endParaRPr lang="en-IN" sz="2900" dirty="0" smtClean="0"/>
                    </a:p>
                    <a:p>
                      <a:endParaRPr lang="en-IN" sz="2900" dirty="0"/>
                    </a:p>
                  </a:txBody>
                  <a:tcPr marL="81182" marR="81182" marT="40591" marB="4059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dirty="0" smtClean="0"/>
                        <a:t>11</a:t>
                      </a:r>
                      <a:r>
                        <a:rPr lang="en-US" sz="2900" baseline="30000" dirty="0" smtClean="0"/>
                        <a:t>th</a:t>
                      </a:r>
                      <a:r>
                        <a:rPr lang="en-US" sz="2900" dirty="0" smtClean="0"/>
                        <a:t> FYP</a:t>
                      </a:r>
                      <a:endParaRPr lang="en-IN" sz="2900" dirty="0" smtClean="0"/>
                    </a:p>
                    <a:p>
                      <a:endParaRPr lang="en-IN" sz="2900" dirty="0"/>
                    </a:p>
                  </a:txBody>
                  <a:tcPr marL="81182" marR="81182" marT="40591" marB="40591"/>
                </a:tc>
                <a:tc>
                  <a:txBody>
                    <a:bodyPr/>
                    <a:lstStyle/>
                    <a:p>
                      <a:r>
                        <a:rPr lang="en-US" sz="2900" dirty="0" smtClean="0"/>
                        <a:t>12th</a:t>
                      </a:r>
                      <a:r>
                        <a:rPr lang="en-US" sz="2900" baseline="0" dirty="0" smtClean="0"/>
                        <a:t> FYP</a:t>
                      </a:r>
                      <a:endParaRPr lang="en-US" sz="2900" dirty="0" smtClean="0"/>
                    </a:p>
                  </a:txBody>
                  <a:tcPr marL="81182" marR="81182" marT="40591" marB="40591"/>
                </a:tc>
              </a:tr>
              <a:tr h="3141492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Manpower Support</a:t>
                      </a:r>
                      <a:endParaRPr lang="en-IN" sz="1800" b="1" dirty="0"/>
                    </a:p>
                  </a:txBody>
                  <a:tcPr marL="81182" marR="81182" marT="40591" marB="4059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/>
                        <a:t>Audiometric Assistant @ </a:t>
                      </a:r>
                      <a:r>
                        <a:rPr lang="en-US" sz="1800" b="1" dirty="0" err="1" smtClean="0"/>
                        <a:t>Rs</a:t>
                      </a:r>
                      <a:r>
                        <a:rPr lang="en-US" sz="1800" b="1" dirty="0" smtClean="0"/>
                        <a:t> 7500/pm</a:t>
                      </a:r>
                      <a:endParaRPr lang="en-IN" sz="1800" b="1" dirty="0" smtClean="0"/>
                    </a:p>
                    <a:p>
                      <a:endParaRPr lang="en-US" sz="1800" b="1" dirty="0" smtClean="0"/>
                    </a:p>
                    <a:p>
                      <a:r>
                        <a:rPr lang="en-US" sz="1800" b="1" dirty="0" smtClean="0"/>
                        <a:t>Instructor for Hearing Impaired children </a:t>
                      </a:r>
                    </a:p>
                    <a:p>
                      <a:r>
                        <a:rPr lang="en-US" sz="1800" b="1" dirty="0" smtClean="0"/>
                        <a:t>@ </a:t>
                      </a:r>
                      <a:r>
                        <a:rPr lang="en-US" sz="1800" b="1" dirty="0" err="1" smtClean="0"/>
                        <a:t>Rs</a:t>
                      </a:r>
                      <a:r>
                        <a:rPr lang="en-US" sz="1800" b="1" dirty="0" smtClean="0"/>
                        <a:t> 7500/pm</a:t>
                      </a:r>
                      <a:endParaRPr lang="en-IN" sz="1800" b="1" dirty="0"/>
                    </a:p>
                  </a:txBody>
                  <a:tcPr marL="81182" marR="81182" marT="40591" marB="40591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Audiometric Assistant @ </a:t>
                      </a:r>
                      <a:r>
                        <a:rPr lang="en-US" sz="1800" b="1" dirty="0" err="1" smtClean="0"/>
                        <a:t>Rs</a:t>
                      </a:r>
                      <a:r>
                        <a:rPr lang="en-US" sz="1800" b="1" dirty="0" smtClean="0"/>
                        <a:t> 15000/- PM</a:t>
                      </a:r>
                    </a:p>
                    <a:p>
                      <a:endParaRPr lang="en-US" sz="1800" b="1" dirty="0" smtClean="0"/>
                    </a:p>
                    <a:p>
                      <a:r>
                        <a:rPr lang="en-US" sz="1800" b="1" dirty="0" smtClean="0"/>
                        <a:t>Instructor for Hearing Impaired children @ </a:t>
                      </a:r>
                      <a:r>
                        <a:rPr lang="en-US" sz="1800" b="1" dirty="0" err="1" smtClean="0"/>
                        <a:t>Rs</a:t>
                      </a:r>
                      <a:r>
                        <a:rPr lang="en-US" sz="1800" b="1" dirty="0" smtClean="0"/>
                        <a:t> 15000/- per month</a:t>
                      </a:r>
                    </a:p>
                    <a:p>
                      <a:endParaRPr lang="en-US" sz="1800" b="1" dirty="0" smtClean="0"/>
                    </a:p>
                    <a:p>
                      <a:endParaRPr lang="en-US" sz="1800" b="1" dirty="0" smtClean="0"/>
                    </a:p>
                    <a:p>
                      <a:r>
                        <a:rPr lang="en-US" sz="1800" b="1" dirty="0" smtClean="0"/>
                        <a:t>Audiologist @ </a:t>
                      </a:r>
                      <a:r>
                        <a:rPr lang="en-US" sz="1800" b="1" dirty="0" err="1" smtClean="0"/>
                        <a:t>Rs</a:t>
                      </a:r>
                      <a:r>
                        <a:rPr lang="en-US" sz="1800" b="1" dirty="0" smtClean="0"/>
                        <a:t> 30000/- Per</a:t>
                      </a:r>
                      <a:r>
                        <a:rPr lang="en-US" sz="1800" b="1" baseline="0" dirty="0" smtClean="0"/>
                        <a:t> month</a:t>
                      </a:r>
                    </a:p>
                    <a:p>
                      <a:endParaRPr lang="en-US" sz="1800" b="1" dirty="0" smtClean="0"/>
                    </a:p>
                    <a:p>
                      <a:r>
                        <a:rPr lang="en-US" sz="1800" b="1" dirty="0" smtClean="0"/>
                        <a:t>ENT Surgeon @ </a:t>
                      </a:r>
                      <a:r>
                        <a:rPr lang="en-US" sz="1800" b="1" dirty="0" err="1" smtClean="0"/>
                        <a:t>Rs</a:t>
                      </a:r>
                      <a:r>
                        <a:rPr lang="en-US" sz="1800" b="1" dirty="0" smtClean="0"/>
                        <a:t> 60000/</a:t>
                      </a:r>
                      <a:r>
                        <a:rPr lang="en-US" sz="1800" b="1" baseline="0" dirty="0" smtClean="0"/>
                        <a:t>- Per month</a:t>
                      </a:r>
                      <a:endParaRPr lang="en-US" sz="1800" b="1" dirty="0" smtClean="0"/>
                    </a:p>
                  </a:txBody>
                  <a:tcPr marL="81182" marR="81182" marT="40591" marB="405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2723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974</Words>
  <Application>Microsoft Office PowerPoint</Application>
  <PresentationFormat>On-screen Show (4:3)</PresentationFormat>
  <Paragraphs>261</Paragraphs>
  <Slides>18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 Magnitude of Hearing Impairment</vt:lpstr>
      <vt:lpstr>Programme Implementation </vt:lpstr>
      <vt:lpstr>   Objectives of NPPCD </vt:lpstr>
      <vt:lpstr>Strategies</vt:lpstr>
      <vt:lpstr>Major Components</vt:lpstr>
      <vt:lpstr>Activities at different level</vt:lpstr>
      <vt:lpstr>Activities under NPPCD</vt:lpstr>
      <vt:lpstr>Recruitment of manpower</vt:lpstr>
      <vt:lpstr>Activities under NPPCD-continue</vt:lpstr>
      <vt:lpstr>Monitoring and supervision-continue</vt:lpstr>
      <vt:lpstr>Activities under NPPCD-continue</vt:lpstr>
      <vt:lpstr>Activities under NPPCD-continue</vt:lpstr>
      <vt:lpstr>Activities under NPPCD-continue</vt:lpstr>
      <vt:lpstr>Checklist for  Services and Equipments under National Programme for Prevention and Control of Deafness (NPPCD) </vt:lpstr>
      <vt:lpstr>Prescribed list of equipments  under National Programme for Prevention and Control of Deafness(NPPCD)</vt:lpstr>
      <vt:lpstr>Availibility of following essential Services under NPPCD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Utilization of funds &amp; UC’s in 11th five year Plan</dc:title>
  <dc:creator>DGHS</dc:creator>
  <cp:lastModifiedBy>admin</cp:lastModifiedBy>
  <cp:revision>216</cp:revision>
  <cp:lastPrinted>2017-01-18T05:39:30Z</cp:lastPrinted>
  <dcterms:created xsi:type="dcterms:W3CDTF">2006-08-16T00:00:00Z</dcterms:created>
  <dcterms:modified xsi:type="dcterms:W3CDTF">2018-09-04T05:38:24Z</dcterms:modified>
</cp:coreProperties>
</file>